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2" r:id="rId10"/>
    <p:sldId id="271" r:id="rId11"/>
    <p:sldId id="262" r:id="rId12"/>
    <p:sldId id="263" r:id="rId13"/>
    <p:sldId id="268" r:id="rId14"/>
    <p:sldId id="264" r:id="rId15"/>
    <p:sldId id="274" r:id="rId16"/>
    <p:sldId id="273" r:id="rId17"/>
    <p:sldId id="266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C239F-2860-49A8-9908-37D8FFF4D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A48D7E-8B07-4B09-B139-AE7437907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C048C9-86EA-437C-A74D-BCD264BF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6AA90-ABCA-4337-98B3-F71CDA25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47DD9-D30D-4D60-B535-1D76EE72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9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49D4-D04A-4D1D-B273-3AB73632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01D55D-B83D-41C5-81A2-229437A3F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0F4435-2FE3-4393-B496-5A915174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275CE-FEC4-498A-BE94-1B322CF7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844F5-B1CD-46BE-B4FF-A4A8F33A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B52B0A-BC2B-42AF-BC93-2AE584281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518F7B-A563-40FF-9BAD-7D62E761B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B5559-E9D9-4C2F-BDC0-AAF87906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76F38D-DDF3-460D-BAFD-98BAF5AD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F4C833-4631-483E-B4FA-CF9A5D8C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07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E6EC1-36DE-4F78-8C4A-1B105207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A9A7D-6AD7-40F4-A53A-DB181AA7E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250C6-0F97-4345-9E6E-FB0AD4AD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BC5F3E-9F0C-4F26-AA60-6AA8924F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4BCDC-7B99-40E0-BF4A-332412E2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4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B2E35-8DC5-4B1D-BBA7-06CE7035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D4DF20-4782-42BC-A2EC-88FFFA489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800402-B97F-4B3B-B547-5E0B060E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7D7801-5F29-40C7-9439-1AE16BEE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97690F-7D0D-4790-B476-1C1AF3F3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2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6F759-958E-4470-9253-3452A469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7E4128-18DE-47AE-9288-33DE43F7F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0A94FB-4B76-4962-BD70-3A9A0CC43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F1A4F-F6B6-4236-A012-CF8574C7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328A19-5575-4CF9-88AE-01CFB78B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671797-CA57-47C1-8AF0-12C82181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8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964A3-9B6E-4962-A136-801DDFF4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889EB-4A2A-41B8-9B54-2AB603336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8E5A4B-4FF9-4322-9D72-2AEB0B1BD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06FC9-4EAF-444F-93C9-718D8481D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525882-000B-45FD-A42C-5C50FA984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A69B4-8BEC-45FA-AE25-C920A1DE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6F684D-127A-40DD-ADE7-733A6484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7F9B0F-D8AC-425C-B87B-1EA03C87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4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FBA9D-4603-4C28-BB7D-4D9882CA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61C911-0B56-41B0-91C5-00C53A2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ECCAAC-EAB3-4FD6-8901-3E0373EE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A8DB17-4505-4B76-A656-4C95385D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5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C4385B-0B57-43DF-A9E9-CD5EC05E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D81351-6C1E-4FBC-9A49-CE6D349E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933E58-7022-4627-A6D6-E9619CF5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0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E033C-D04C-4B91-8F94-9A7478AE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63173-C658-47D6-898F-34DF840A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FA397E-BE96-4821-B7CB-F4C4D7B8E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DB460C-975B-4C3E-93B0-F05B3132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DABCEB-B6D8-4B03-8986-C551D0FA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BBE40-F866-4464-9DE1-4916258C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E0DFB-2AEE-4436-A8F9-C04E39F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0E846-6C0A-445D-B76D-3550C631F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214198-FADB-4573-905B-0BD7D51C0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AE383-B5D9-4C84-9245-9554885E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0B0FBF-1C35-4792-B2BC-ACD51A67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30CCB8-53C3-480B-BA09-6E106479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4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FD762-5588-4252-B47E-FC904EC8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CAD5A7-AA6B-4F0E-BE7A-23BB042C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9DA0-DD66-43BF-A888-0006619A2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7523B-EBDF-400A-9042-CAB05C9AB95D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BDCF25-942B-40A2-AC43-AD8CADAE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42B26-B816-4BC6-901B-4E49248F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FFC3A-AC76-4CA9-BAB9-34FF8EEA2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0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orizator.ru/article/health/obesity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lorizator.ru/article/health/hormones-effect-weigh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D7B7C-F869-44FD-BE23-554AB613C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4364" y="868362"/>
            <a:ext cx="5945079" cy="2387600"/>
          </a:xfrm>
        </p:spPr>
        <p:txBody>
          <a:bodyPr>
            <a:normAutofit/>
          </a:bodyPr>
          <a:lstStyle/>
          <a:p>
            <a:r>
              <a:rPr lang="ru-RU" sz="8000" b="1" i="0" u="none" strike="noStrike" baseline="0" dirty="0">
                <a:solidFill>
                  <a:srgbClr val="005F26"/>
                </a:solidFill>
                <a:latin typeface="SourceSerifPro-Bold"/>
              </a:rPr>
              <a:t>ЗДОРОВОЕ ПИТАНИЕ</a:t>
            </a:r>
            <a:endParaRPr lang="ru-RU" sz="41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AFA0B-B4FA-4218-BEB9-62AA8C42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70" y="796047"/>
            <a:ext cx="4636394" cy="4461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587F37-0761-4BFC-8620-9427C9A6E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398" y="3255962"/>
            <a:ext cx="2399011" cy="2491288"/>
          </a:xfrm>
          <a:prstGeom prst="rect">
            <a:avLst/>
          </a:prstGeom>
        </p:spPr>
      </p:pic>
      <p:sp>
        <p:nvSpPr>
          <p:cNvPr id="8" name="Крест 7">
            <a:extLst>
              <a:ext uri="{FF2B5EF4-FFF2-40B4-BE49-F238E27FC236}">
                <a16:creationId xmlns:a16="http://schemas.microsoft.com/office/drawing/2014/main" id="{905D50C4-2B31-4D48-BA08-31CDF6C38EE4}"/>
              </a:ext>
            </a:extLst>
          </p:cNvPr>
          <p:cNvSpPr/>
          <p:nvPr/>
        </p:nvSpPr>
        <p:spPr>
          <a:xfrm rot="2696246">
            <a:off x="6928721" y="2826142"/>
            <a:ext cx="3442746" cy="3441092"/>
          </a:xfrm>
          <a:prstGeom prst="plus">
            <a:avLst>
              <a:gd name="adj" fmla="val 471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23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уточная норма жира">
            <a:extLst>
              <a:ext uri="{FF2B5EF4-FFF2-40B4-BE49-F238E27FC236}">
                <a16:creationId xmlns:a16="http://schemas.microsoft.com/office/drawing/2014/main" id="{89E0D1B6-D76D-482C-B0AF-4AA658E1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72" y="928256"/>
            <a:ext cx="5209310" cy="44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F05D4FE-3554-4937-A69C-021B13A9D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22061"/>
            <a:ext cx="5978236" cy="4344527"/>
          </a:xfrm>
        </p:spPr>
        <p:txBody>
          <a:bodyPr>
            <a:normAutofit/>
          </a:bodyPr>
          <a:lstStyle/>
          <a:p>
            <a:pPr algn="just"/>
            <a:r>
              <a:rPr lang="ru-RU" sz="1600" b="0" i="0" dirty="0">
                <a:solidFill>
                  <a:srgbClr val="555555"/>
                </a:solidFill>
                <a:effectLst/>
              </a:rPr>
              <a:t>Избыток жиров, которые богаты насыщенными жирными кислотами, провоцирует расстройство пищеварения, приводит к ухудшению усвоения белков, а также </a:t>
            </a:r>
            <a:r>
              <a:rPr lang="ru-RU" sz="1600" b="0" i="0" u="none" strike="noStrike" dirty="0">
                <a:solidFill>
                  <a:srgbClr val="01A030"/>
                </a:solidFill>
                <a:effectLst/>
                <a:hlinkClick r:id="rId3"/>
              </a:rPr>
              <a:t>способствует развитию ожирения</a:t>
            </a:r>
            <a:r>
              <a:rPr lang="ru-RU" sz="1600" b="0" i="0" dirty="0">
                <a:solidFill>
                  <a:srgbClr val="555555"/>
                </a:solidFill>
                <a:effectLst/>
              </a:rPr>
              <a:t>, диабета, сердечно-сосудистых и прочих заболеваний.</a:t>
            </a:r>
          </a:p>
          <a:p>
            <a:pPr algn="just"/>
            <a:r>
              <a:rPr lang="ru-RU" sz="1600" b="0" i="0" dirty="0">
                <a:solidFill>
                  <a:srgbClr val="555555"/>
                </a:solidFill>
                <a:effectLst/>
              </a:rPr>
              <a:t>Сами по себе насыщенные жиры необходимы нашему организму. Именно при их участии синтезируются </a:t>
            </a:r>
            <a:r>
              <a:rPr lang="ru-RU" sz="1600" b="0" i="0" u="none" strike="noStrike" dirty="0">
                <a:solidFill>
                  <a:srgbClr val="01A030"/>
                </a:solidFill>
                <a:effectLst/>
                <a:hlinkClick r:id="rId4"/>
              </a:rPr>
              <a:t>важнейшие половые гормоны</a:t>
            </a:r>
            <a:r>
              <a:rPr lang="ru-RU" sz="1600" b="0" i="0" dirty="0">
                <a:solidFill>
                  <a:srgbClr val="555555"/>
                </a:solidFill>
                <a:effectLst/>
              </a:rPr>
              <a:t> – тестостерон у мужчин, эстроген и прогестерон у женщин. Однако их количество необходимо контролировать.</a:t>
            </a:r>
            <a:r>
              <a:rPr lang="ru-RU" sz="1600" dirty="0"/>
              <a:t> </a:t>
            </a:r>
          </a:p>
          <a:p>
            <a:pPr algn="just"/>
            <a:r>
              <a:rPr lang="ru-RU" sz="1600" b="0" i="0" dirty="0">
                <a:solidFill>
                  <a:srgbClr val="555555"/>
                </a:solidFill>
                <a:effectLst/>
              </a:rPr>
              <a:t>Полиненасыщенные жирные кислоты определяют приспособление организма человека к неблагоприятным факторам окружающей среды, они также регулируют обмен веществ в организме, в частности, холестерина.</a:t>
            </a:r>
            <a:endParaRPr lang="ru-RU" sz="1600" dirty="0"/>
          </a:p>
          <a:p>
            <a:pPr algn="just"/>
            <a:r>
              <a:rPr lang="ru-RU" sz="1600" dirty="0"/>
              <a:t>Предпочтительно использование способов приготовления пищи без добавления жира/масел — приготовление на пару, отваривание, запекание, тушение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70454BE-D9CE-4355-A7C8-D9665F62A1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63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118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2226A96C-D1C8-42D9-A764-5C69C296B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462" y="2691814"/>
            <a:ext cx="2675455" cy="2669743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B3C906-89D6-4A6D-B830-D19F71708FE5}"/>
              </a:ext>
            </a:extLst>
          </p:cNvPr>
          <p:cNvSpPr txBox="1">
            <a:spLocks/>
          </p:cNvSpPr>
          <p:nvPr/>
        </p:nvSpPr>
        <p:spPr>
          <a:xfrm>
            <a:off x="990600" y="517526"/>
            <a:ext cx="10515600" cy="683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626C4-E266-434D-9154-DE0D0EED3235}"/>
              </a:ext>
            </a:extLst>
          </p:cNvPr>
          <p:cNvSpPr txBox="1"/>
          <p:nvPr/>
        </p:nvSpPr>
        <p:spPr>
          <a:xfrm>
            <a:off x="990600" y="1293679"/>
            <a:ext cx="8993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u="none" strike="noStrike" baseline="0" dirty="0">
                <a:latin typeface="SourceSerifPro-Bold"/>
              </a:rPr>
              <a:t>СОБЛЮДЕНИЕ РЕЖИМА ПИТАНИЯ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AA576-6BB8-4F75-9D96-B4C0CEB9873C}"/>
              </a:ext>
            </a:extLst>
          </p:cNvPr>
          <p:cNvSpPr txBox="1"/>
          <p:nvPr/>
        </p:nvSpPr>
        <p:spPr>
          <a:xfrm>
            <a:off x="709855" y="2078989"/>
            <a:ext cx="80964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010" algn="just"/>
            <a:r>
              <a:rPr lang="ru-RU" sz="1800" b="0" i="0" u="none" strike="noStrike" baseline="0" dirty="0"/>
              <a:t>Оптимальный режим питания — это три основных приема пищи (завтрак, обед и ужин) с 5-часовым интервалом. </a:t>
            </a:r>
          </a:p>
          <a:p>
            <a:pPr marR="1010" algn="just"/>
            <a:endParaRPr lang="ru-RU" dirty="0"/>
          </a:p>
          <a:p>
            <a:pPr marR="1010" algn="just"/>
            <a:r>
              <a:rPr lang="ru-RU" sz="1800" b="0" i="0" u="none" strike="noStrike" baseline="0" dirty="0"/>
              <a:t>Завтрак обязателен. Самое оптимальное блюдо для завтрака — это каша, а самое идеальное — каша из овсяных хлопьев «Геркулес», дополненная ягодами, фруктами, орехами или сухофруктами.</a:t>
            </a:r>
          </a:p>
          <a:p>
            <a:pPr marR="1010" algn="just"/>
            <a:endParaRPr lang="ru-RU" dirty="0"/>
          </a:p>
          <a:p>
            <a:pPr algn="l"/>
            <a:r>
              <a:rPr lang="ru-RU" dirty="0"/>
              <a:t>Для обеда и ужина подойдет порция рыбы (морепродуктов), птицы или отварной говядины с крупяным или овощным гарниром и салат из свежих овощей, заправленный растительным маслом, а на десерт — фрукты или ягоды.</a:t>
            </a:r>
          </a:p>
          <a:p>
            <a:pPr algn="l"/>
            <a:endParaRPr lang="ru-RU" dirty="0"/>
          </a:p>
          <a:p>
            <a:pPr algn="l"/>
            <a:r>
              <a:rPr lang="ru-RU" dirty="0"/>
              <a:t>Оптимальный интервал между завтраком и ужином — не более 10-11 часов.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08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FBE998-3F03-4A38-83FC-98366DE3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24782" cy="446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i="0" u="none" strike="noStrike" baseline="0" dirty="0"/>
              <a:t>ПРАВИЛО ЗДОРОВОЙ ТАРЕЛКИ</a:t>
            </a:r>
          </a:p>
          <a:p>
            <a:r>
              <a:rPr lang="ru-RU" sz="1900" b="0" i="0" u="none" strike="noStrike" baseline="0" dirty="0"/>
              <a:t>¼ тарелки (25%) составляют    продукты,    полез- </a:t>
            </a:r>
            <a:r>
              <a:rPr lang="ru-RU" sz="1900" b="0" i="0" u="none" strike="noStrike" baseline="0" dirty="0" err="1"/>
              <a:t>ные</a:t>
            </a:r>
            <a:r>
              <a:rPr lang="ru-RU" sz="1900" b="0" i="0" u="none" strike="noStrike" baseline="0" dirty="0"/>
              <a:t> источники животного белка: мясо, птица, рыба, морепродукты, яйца, творог.</a:t>
            </a:r>
          </a:p>
          <a:p>
            <a:pPr marR="24410" algn="just"/>
            <a:r>
              <a:rPr lang="ru-RU" sz="1900" b="0" i="0" u="none" strike="noStrike" baseline="0" dirty="0">
                <a:solidFill>
                  <a:srgbClr val="000000"/>
                </a:solidFill>
              </a:rPr>
              <a:t>¼ тарелки (25%) — зерновые продукты (крупы, макароны из твердых сортов пшеницы, хлеб из муки грубого помола) и/или бобо- вые</a:t>
            </a:r>
          </a:p>
          <a:p>
            <a:pPr marR="20410" algn="just"/>
            <a:r>
              <a:rPr lang="ru-RU" sz="1900" b="0" i="0" u="none" strike="noStrike" baseline="0" dirty="0">
                <a:solidFill>
                  <a:srgbClr val="000000"/>
                </a:solidFill>
              </a:rPr>
              <a:t>½ тарелки (50%) — это овощи и фрукты. При этом 30% составляют овощи</a:t>
            </a:r>
          </a:p>
          <a:p>
            <a:pPr marR="17530" algn="just"/>
            <a:r>
              <a:rPr lang="ru-RU" sz="1900" b="0" i="0" u="none" strike="noStrike" baseline="0" dirty="0"/>
              <a:t>(салат из сырых овощей или овощное рагу), 20% — свежие фрукты и/или ягоды</a:t>
            </a:r>
          </a:p>
          <a:p>
            <a:pPr lvl="1" algn="just"/>
            <a:r>
              <a:rPr lang="ru-RU" sz="1900" b="0" i="0" u="none" strike="noStrike" baseline="0" dirty="0">
                <a:solidFill>
                  <a:srgbClr val="000000"/>
                </a:solidFill>
              </a:rPr>
              <a:t>200-250 мл — напиток</a:t>
            </a:r>
          </a:p>
          <a:p>
            <a:pPr marL="0" indent="0" algn="l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DE49768-652B-436A-8B55-E3CFAD3A5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0BA435-67FF-46DF-BFFD-AD5CDE55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73" y="1825624"/>
            <a:ext cx="4016056" cy="402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вышение употребления фруктов как метод борьбы с плохим настроением ">
            <a:extLst>
              <a:ext uri="{FF2B5EF4-FFF2-40B4-BE49-F238E27FC236}">
                <a16:creationId xmlns:a16="http://schemas.microsoft.com/office/drawing/2014/main" id="{272ED3E7-08E3-4271-A475-EBFD4C39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69" y="157443"/>
            <a:ext cx="4383809" cy="34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нг Фрукты овощи 34 фото">
            <a:extLst>
              <a:ext uri="{FF2B5EF4-FFF2-40B4-BE49-F238E27FC236}">
                <a16:creationId xmlns:a16="http://schemas.microsoft.com/office/drawing/2014/main" id="{2F72D7D1-3FC6-4D81-9B1D-EB7336B0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28" y="2494392"/>
            <a:ext cx="4316846" cy="23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2581944-E1E3-4093-9D2E-381BB511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5928"/>
            <a:ext cx="6735618" cy="4063999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ru-RU" sz="1600" dirty="0"/>
              <a:t>Потребление овощей и фруктов в достаточном (и даже выше рекомендуемого) количестве приносит многоплановую пользу: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способствует росту и развитию детей;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увеличивает продолжительность жизни;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способствует сохранению психического здоровья;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обеспечивает здоровье сердца;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снижает риск онкологических заболеваний;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снижает риск ожирения;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снижает риск диабета;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улучшает состояние кишечника;</a:t>
            </a:r>
          </a:p>
          <a:p>
            <a:pPr fontAlgn="base">
              <a:lnSpc>
                <a:spcPct val="100000"/>
              </a:lnSpc>
            </a:pPr>
            <a:r>
              <a:rPr lang="ru-RU" sz="1600" dirty="0"/>
              <a:t>улучшает иммунитет.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768F4-2191-4AB4-8DD4-CC54D4C7B80F}"/>
              </a:ext>
            </a:extLst>
          </p:cNvPr>
          <p:cNvSpPr txBox="1"/>
          <p:nvPr/>
        </p:nvSpPr>
        <p:spPr>
          <a:xfrm>
            <a:off x="2207491" y="4959927"/>
            <a:ext cx="7777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Употребление в пищу ежедневно 400 г свежих овощей и фруктов сокращает риск развития неинфекционных заболеваний (заболевания сердца, диабет, онкологические заболевания) и способствует поступлению в организм достаточного количества клетчатки.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A64483-7DF9-4B8A-BEFE-4D15EC048D4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750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FBE998-3F03-4A38-83FC-98366DE3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7790895" cy="435133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2000" b="1" i="0" u="none" strike="noStrike" baseline="0" dirty="0">
                <a:latin typeface="SourceSerifPro-Bold"/>
              </a:rPr>
              <a:t>ШАГ 5 К ЗДОРОВОМУ ПИТАНИЮ — ОПТИМАЛЬНАЯ ФИЗИЧЕСКАЯ АКТИВНОСТЬ И КОНТРОЛЬ ПАРАМЕТРОВ ТЕЛА</a:t>
            </a:r>
          </a:p>
          <a:p>
            <a:pPr algn="l"/>
            <a:r>
              <a:rPr lang="ru-RU" sz="2000" b="0" i="0" u="none" strike="noStrike" baseline="0" dirty="0">
                <a:latin typeface="SourceSerifPro-Regular"/>
              </a:rPr>
              <a:t>Контроль за параметрами тела (вес тела и окружность талии) целесообразно осуществлять не реже 1 раза/мес., утром, натощак — до завтрака. Риск развития сердечно-сосудистых и онкологических заболеваний, а также сахарного диабета резко возрастает, если окружность талии у мужчин превышает 102 см, а у женщин — 88 см.</a:t>
            </a:r>
          </a:p>
          <a:p>
            <a:pPr algn="l"/>
            <a:r>
              <a:rPr lang="ru-RU" sz="2000" b="0" i="0" u="none" strike="noStrike" baseline="0" dirty="0">
                <a:latin typeface="SourceSerifPro-Regular"/>
              </a:rPr>
              <a:t>Самым доступным контролируемым видом ежедневной двигательной активности является ходьба. Оптимально выполнять 10 000 шагов в день под контролем шагомера, что обеспечит расход в 1000 ккал. Используйте любую возможность увеличить физическую активность: подъем по лестнице вместо использования лифта, удлинение пеших маршрутов, пробуйте коньки, лыжи, танцевальные занятия.</a:t>
            </a:r>
            <a:endParaRPr lang="ru-RU" sz="32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DE49768-652B-436A-8B55-E3CFAD3A5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5683F6-1484-491C-9ACC-C4361C1D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495" y="1598827"/>
            <a:ext cx="3199712" cy="31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6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к не стоит питаться на работе">
            <a:extLst>
              <a:ext uri="{FF2B5EF4-FFF2-40B4-BE49-F238E27FC236}">
                <a16:creationId xmlns:a16="http://schemas.microsoft.com/office/drawing/2014/main" id="{7CC86F4B-870B-416D-8EF6-96276F3E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19" y="1944061"/>
            <a:ext cx="4457601" cy="29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C5A2A-9389-4EAF-8239-C1757028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b="1" i="0" dirty="0">
                <a:solidFill>
                  <a:srgbClr val="00B050"/>
                </a:solidFill>
                <a:effectLst/>
                <a:latin typeface="Roboto Bold" panose="02000000000000000000" pitchFamily="2" charset="0"/>
              </a:rPr>
              <a:t>Здоровое питание на работе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04DC6-424F-4FA3-BA0F-CF69594B1E42}"/>
              </a:ext>
            </a:extLst>
          </p:cNvPr>
          <p:cNvSpPr txBox="1"/>
          <p:nvPr/>
        </p:nvSpPr>
        <p:spPr>
          <a:xfrm>
            <a:off x="415637" y="1019866"/>
            <a:ext cx="715818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i="0" dirty="0">
                <a:solidFill>
                  <a:srgbClr val="262626"/>
                </a:solidFill>
                <a:effectLst/>
              </a:rPr>
              <a:t>При сидячей работе:</a:t>
            </a:r>
            <a:endParaRPr lang="ru-RU" sz="1600" b="0" i="0" dirty="0">
              <a:solidFill>
                <a:srgbClr val="262626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Потребность в белках повышается. Подойдет молочный белок из сыра, творога, йогурта.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Жиры нужно сократить. Вместо животного жира добавьте больше молочных продуктов и растительных: льняное и оливковое масло, авокадо, семена, орехи.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Убрать простые углеводы: сахар, варенье, джемы, выпечка, мороженое, конфеты.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Добавить продукты, расщепляющие жиры в организме: сыр, творог, курицу, рыба жирных видов, рожь, бобовые.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Включить продукты для мозга: авокадо, оливковое масло, яйца, орехи, ростки пшеницы, арахисовое масло.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Добавить в рацион больше овощей и фруктов, особенно зеленого цвета (овощи и зелень).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Добавить клетчатку. При сидячем образе жизни возникают проблемы с пищеварением и как следствие запоры. Спасут офисных работников: </a:t>
            </a:r>
            <a:r>
              <a:rPr lang="ru-RU" sz="1600" b="0" i="0" dirty="0" err="1">
                <a:solidFill>
                  <a:srgbClr val="303030"/>
                </a:solidFill>
                <a:effectLst/>
              </a:rPr>
              <a:t>цельнозерновые</a:t>
            </a:r>
            <a:r>
              <a:rPr lang="ru-RU" sz="1600" b="0" i="0" dirty="0">
                <a:solidFill>
                  <a:srgbClr val="303030"/>
                </a:solidFill>
                <a:effectLst/>
              </a:rPr>
              <a:t> крупы, отруби и хлеб из отрубей, семена льна. </a:t>
            </a:r>
            <a:r>
              <a:rPr lang="ru-RU" sz="1600" b="0" i="0" dirty="0" err="1">
                <a:solidFill>
                  <a:srgbClr val="303030"/>
                </a:solidFill>
                <a:effectLst/>
              </a:rPr>
              <a:t>Цельнозерновые</a:t>
            </a:r>
            <a:r>
              <a:rPr lang="ru-RU" sz="1600" b="0" i="0" dirty="0">
                <a:solidFill>
                  <a:srgbClr val="303030"/>
                </a:solidFill>
                <a:effectLst/>
              </a:rPr>
              <a:t> продукты намного полезнее, так как содержат больше полезных веществ и клетчатку.</a:t>
            </a:r>
          </a:p>
          <a:p>
            <a:pPr algn="l">
              <a:buFont typeface="+mj-lt"/>
              <a:buAutoNum type="arabicPeriod"/>
            </a:pPr>
            <a:r>
              <a:rPr lang="ru-RU" sz="1600" b="0" i="0" dirty="0">
                <a:solidFill>
                  <a:srgbClr val="303030"/>
                </a:solidFill>
                <a:effectLst/>
              </a:rPr>
              <a:t>Добавить физическую активность на работе: лестницы, хождение по экскаватору, разминка.</a:t>
            </a: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7310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C5A2A-9389-4EAF-8239-C1757028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b="1" i="0" dirty="0">
                <a:solidFill>
                  <a:srgbClr val="00B050"/>
                </a:solidFill>
                <a:effectLst/>
                <a:latin typeface="Roboto Bold" panose="02000000000000000000" pitchFamily="2" charset="0"/>
              </a:rPr>
              <a:t>Здоровое питание на работе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9218" name="Picture 2" descr="Питание в офисе: как и что есть, чтобы оставаться здоровым">
            <a:extLst>
              <a:ext uri="{FF2B5EF4-FFF2-40B4-BE49-F238E27FC236}">
                <a16:creationId xmlns:a16="http://schemas.microsoft.com/office/drawing/2014/main" id="{0E5EF5AD-FEA9-4A91-89EF-93F9C6774D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82" y="1781608"/>
            <a:ext cx="3604491" cy="23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04DC6-424F-4FA3-BA0F-CF69594B1E42}"/>
              </a:ext>
            </a:extLst>
          </p:cNvPr>
          <p:cNvSpPr txBox="1"/>
          <p:nvPr/>
        </p:nvSpPr>
        <p:spPr>
          <a:xfrm>
            <a:off x="415636" y="1412154"/>
            <a:ext cx="7823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rgbClr val="303030"/>
                </a:solidFill>
                <a:effectLst/>
              </a:rPr>
              <a:t>ИСКЛЮЧИТЬ</a:t>
            </a:r>
            <a:endParaRPr lang="ru-RU" sz="1400" b="1" i="0" dirty="0">
              <a:solidFill>
                <a:srgbClr val="30303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303030"/>
                </a:solidFill>
                <a:effectLst/>
              </a:rPr>
              <a:t>Много кофе и чая в течение рабочего дня, а также энергетики. Помните, что нормой является потребление менее 300 мг кофеина.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303030"/>
                </a:solidFill>
                <a:effectLst/>
              </a:rPr>
              <a:t>Большие периоды между приемами пищи. Может привести к болезням желудочно-кишечного тракта.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303030"/>
                </a:solidFill>
                <a:effectLst/>
              </a:rPr>
              <a:t>Закуски, пирожки, фаст-фуд. Питание всухомятку вредной едой, богатой углеводами и жирами, может привести к развитию сахарного диабета, образованию лишнего веса.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303030"/>
                </a:solidFill>
                <a:effectLst/>
              </a:rPr>
              <a:t>Большое количество сладкой пищи, чтобы побороть стресс или подкормить мозг. Получить больше энергии лучше за счёт сбалансированной еды в течение всего дня.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303030"/>
                </a:solidFill>
                <a:effectLst/>
              </a:rPr>
              <a:t>Постоянное нахождение в офисе, малоподвижный образ жизни. Организм не получает достаточное количество солнечного света.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0F5F8-50C1-496E-9FFA-C95688085A73}"/>
              </a:ext>
            </a:extLst>
          </p:cNvPr>
          <p:cNvSpPr txBox="1"/>
          <p:nvPr/>
        </p:nvSpPr>
        <p:spPr>
          <a:xfrm>
            <a:off x="4710545" y="4517736"/>
            <a:ext cx="7056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>
                <a:solidFill>
                  <a:srgbClr val="121212"/>
                </a:solidFill>
                <a:effectLst/>
              </a:rPr>
              <a:t>Правильное питание: готовые обеды на работе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62626"/>
                </a:solidFill>
                <a:effectLst/>
              </a:rPr>
              <a:t>Готовые обеды сэкономят не только деньги, но и здоровье.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62626"/>
                </a:solidFill>
                <a:effectLst/>
              </a:rPr>
              <a:t>Часто люди на работе разогревают еду в микроволновке. </a:t>
            </a:r>
            <a:endParaRPr lang="ru-RU" sz="1400" dirty="0">
              <a:solidFill>
                <a:srgbClr val="26262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62626"/>
                </a:solidFill>
                <a:effectLst/>
              </a:rPr>
              <a:t>Можно приготовить и холодные блюда: салат с куриной грудкой или тунцом, рулеты из лаваша с сыром или курицей, суп-пюре.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62626"/>
                </a:solidFill>
                <a:effectLst/>
              </a:rPr>
              <a:t>Возьмите с собой свежие овощи, они пригодятся на перекус или в конце дня, когда так хочется съесть что-то свежее и легкое.</a:t>
            </a:r>
          </a:p>
        </p:txBody>
      </p:sp>
      <p:pic>
        <p:nvPicPr>
          <p:cNvPr id="9220" name="Picture 4" descr="Готовые обеды на работе">
            <a:extLst>
              <a:ext uri="{FF2B5EF4-FFF2-40B4-BE49-F238E27FC236}">
                <a16:creationId xmlns:a16="http://schemas.microsoft.com/office/drawing/2014/main" id="{61C59740-9168-4F97-B148-AC53ED72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05909"/>
            <a:ext cx="3320473" cy="22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5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Все, что тебе нужно – это спокойствие">
            <a:extLst>
              <a:ext uri="{FF2B5EF4-FFF2-40B4-BE49-F238E27FC236}">
                <a16:creationId xmlns:a16="http://schemas.microsoft.com/office/drawing/2014/main" id="{3FB7DCC4-65A3-4591-8BEA-200ACCE2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8" y="969819"/>
            <a:ext cx="3977968" cy="26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E42EA-BFA3-45BA-9413-346242FA4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7"/>
            <a:ext cx="10515600" cy="63240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5F26"/>
                </a:solidFill>
                <a:latin typeface="SourceSerifPro-Bold"/>
              </a:rPr>
              <a:t>Стресс. Десять шагов, чтобы оставаться здоровым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C6DFD0-167C-46AF-B931-28F9E5543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021" y="653618"/>
            <a:ext cx="7146041" cy="3168072"/>
          </a:xfrm>
        </p:spPr>
        <p:txBody>
          <a:bodyPr>
            <a:normAutofit/>
          </a:bodyPr>
          <a:lstStyle/>
          <a:p>
            <a:endParaRPr lang="ru-RU" sz="1600" dirty="0"/>
          </a:p>
          <a:p>
            <a:r>
              <a:rPr lang="ru-RU" sz="1600" dirty="0"/>
              <a:t>Постарайтесь «</a:t>
            </a:r>
            <a:r>
              <a:rPr lang="ru-RU" sz="1600" dirty="0" err="1"/>
              <a:t>дистанцировать</a:t>
            </a:r>
            <a:r>
              <a:rPr lang="ru-RU" sz="1600" dirty="0"/>
              <a:t>» себя от занимаемой должности.</a:t>
            </a:r>
          </a:p>
          <a:p>
            <a:r>
              <a:rPr lang="ru-RU" sz="1600" dirty="0"/>
              <a:t>Не драматизируйте события и не возводите свои деловые задачи в ранг мирового значения.</a:t>
            </a:r>
          </a:p>
          <a:p>
            <a:r>
              <a:rPr lang="ru-RU" sz="1600" dirty="0"/>
              <a:t>Устраивайте свой досуг: ходите в кино, театры и на выставки, какими бы уставшими вы не были. Это дает возможность получения новой приятной информации, отвлечения от рабочей ситуации.</a:t>
            </a:r>
          </a:p>
          <a:p>
            <a:r>
              <a:rPr lang="ru-RU" sz="1600" dirty="0"/>
              <a:t>Вечером старайтесь не решать рабочих проблем. Вечер – ваше время, которое вы можете потратить на себя и свою семью.</a:t>
            </a:r>
          </a:p>
          <a:p>
            <a:r>
              <a:rPr lang="ru-RU" sz="1600" dirty="0"/>
              <a:t>Не пренебрегайте выходными днями в угоду работе.</a:t>
            </a:r>
          </a:p>
        </p:txBody>
      </p:sp>
      <p:pic>
        <p:nvPicPr>
          <p:cNvPr id="1032" name="Picture 8" descr="про спокойствие в душе. — DRIVE2">
            <a:extLst>
              <a:ext uri="{FF2B5EF4-FFF2-40B4-BE49-F238E27FC236}">
                <a16:creationId xmlns:a16="http://schemas.microsoft.com/office/drawing/2014/main" id="{959FBD19-D956-4B9E-85F0-5D0755FB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75" y="3621797"/>
            <a:ext cx="3009918" cy="30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55650-15C3-40CD-ABA4-DF24F16FD682}"/>
              </a:ext>
            </a:extLst>
          </p:cNvPr>
          <p:cNvSpPr txBox="1"/>
          <p:nvPr/>
        </p:nvSpPr>
        <p:spPr>
          <a:xfrm>
            <a:off x="838200" y="3896315"/>
            <a:ext cx="6985000" cy="259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Больше общайтесь с людьми, которые не связаны с вами узами деловых отношений.</a:t>
            </a:r>
          </a:p>
          <a:p>
            <a:r>
              <a:rPr lang="ru-RU" dirty="0"/>
              <a:t>Занимайтесь физкультурой, это поможет снять негативное напряжение.</a:t>
            </a:r>
          </a:p>
          <a:p>
            <a:r>
              <a:rPr lang="ru-RU" dirty="0"/>
              <a:t>Пейте много воды и ешьте регулярно здоровую пищу, что обеспечит организм необходимыми нутриентами для восстановления.</a:t>
            </a:r>
          </a:p>
          <a:p>
            <a:r>
              <a:rPr lang="ru-RU" dirty="0"/>
              <a:t>Дышите правильно, используйте регулярно методики аутотренинга: глубокое дыхание и релаксационные практики – способы, которые повысят вашу стрессоустойчивость.</a:t>
            </a:r>
          </a:p>
          <a:p>
            <a:r>
              <a:rPr lang="ru-RU" dirty="0"/>
              <a:t>Всегда выделяйте время на полноценный сон.</a:t>
            </a:r>
          </a:p>
        </p:txBody>
      </p:sp>
    </p:spTree>
    <p:extLst>
      <p:ext uri="{BB962C8B-B14F-4D97-AF65-F5344CB8AC3E}">
        <p14:creationId xmlns:p14="http://schemas.microsoft.com/office/powerpoint/2010/main" val="78365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C5810-EE5D-44C0-9D55-B131015F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Кушайте правильно и будьте здоровы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17429-F974-4B54-AD29-390AFC8A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02" y="1404361"/>
            <a:ext cx="7591741" cy="46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1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ED939-F3CD-46C7-9332-E375BF4A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НЕЗДОРОВОЕ ПИТАНИЕ – ГЛАВНАЯ ПРИЧИНА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ВСЕХ ХРОНИЧЕСКИХ ЗАБОЛЕВАНИЙ. </a:t>
            </a:r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866DD64D-3D7E-4CD9-9D21-3F0CFBB8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433" y="1580225"/>
            <a:ext cx="5397623" cy="4372008"/>
          </a:xfrm>
        </p:spPr>
        <p:txBody>
          <a:bodyPr>
            <a:normAutofit/>
          </a:bodyPr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НЕПРАВИЛЬНОЕ, НЕЗДОРОВОЕ ПИТАНИЕ ЯВЛЯЕТСЯ ГЛАВНОЙ ПРИЧИНОЙ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ОЖИРЕНИЯ – ГЛОБАЛЬНОЙ ЭПИДЕМИИ.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ОНО ВЛЕЧЕТ ЗА СОБОЙ: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РЕСПИРАТОРНЫЕ ЗАБОЛЕВАНИЯ,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БОЛИ В СУСТАВАХ,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КОЛЕНЯХ И СПИНЕ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ПАРАЛИЧ,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СЕРЬЕЗНЫЕ ПСИХИЧЕСКИЕ ЗАБОЛЕВАНИЯ,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АРТРИТЫ,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БЕСПЛОДИЕ,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ЗАБОЛЕВАНИЯ ПЕЧЕНИ,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ДИАБЕТ,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АТЕРОСКЛЕРОЗ,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ГИПЕРТОНИЮ,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СЕРДЕЧНО-СОСУДИСТЫЕ ЗАБОЛЕВАНИЯ,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ИНФАРКТ,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ИНСУЛЬТ,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РАК!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8C3871-CA55-4F43-BEA1-B1F143EB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5" y="1825625"/>
            <a:ext cx="5776618" cy="41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2AF67-31B1-4F15-B20B-F993602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ИЗ-ЗА СЕРДЕЧНО-СОСУДИСТЫХ ЗАБОЛЕВАНИЙ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ПРИЧИНЫ СМЕРТНОСТИ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№1 В МИРЕ, 500 МИЛЛИОНОВ ЧЕЛОВЕК УМРУТ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К 2040 ГОДУ, ЕСЛИ НЕ БУДУТ ПИТАТЬСЯ ПРАВИЛЬНО (ДЛЯ СРАВНЕНИЯ: 500 МИЛЛИОНОВ ЧЕЛОВЕК – ЭТО НАСЕЛЕНИЕ ЦЕЛОЙ ЕВРОПЫ). 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4DE1F78-1208-4AD5-AC07-F67FF8669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41862"/>
            <a:ext cx="5416474" cy="31742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3ECC1B-6D77-4C78-B485-2673219D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08087"/>
            <a:ext cx="5210451" cy="4468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8E3659-8262-4347-A9D2-55B13A8E64E0}"/>
              </a:ext>
            </a:extLst>
          </p:cNvPr>
          <p:cNvSpPr txBox="1"/>
          <p:nvPr/>
        </p:nvSpPr>
        <p:spPr>
          <a:xfrm>
            <a:off x="6276513" y="5273336"/>
            <a:ext cx="521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0" u="none" strike="noStrike" baseline="0" dirty="0">
                <a:latin typeface="Arial" panose="020B0604020202020204" pitchFamily="34" charset="0"/>
              </a:rPr>
              <a:t>ПРОЦЕНТ ЛЮДЕЙ, ИМЕЮЩИХ ПРОБЛЕМЫ СО ЗДОРОВЬЕМ ПО ПРИЧИНЕ НЕПРАВИЛЬНОГО ПИТАНИЯ: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34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C1C1C5-648B-4232-8734-C529FB06F60C}"/>
              </a:ext>
            </a:extLst>
          </p:cNvPr>
          <p:cNvSpPr txBox="1"/>
          <p:nvPr/>
        </p:nvSpPr>
        <p:spPr>
          <a:xfrm>
            <a:off x="437594" y="328473"/>
            <a:ext cx="1131681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300" b="0" i="0" u="none" strike="noStrike" baseline="0" dirty="0"/>
          </a:p>
          <a:p>
            <a:pPr marR="1080" algn="ctr"/>
            <a:r>
              <a:rPr lang="ru-RU" sz="2000" b="0" i="0" u="none" strike="noStrike" baseline="0" dirty="0">
                <a:solidFill>
                  <a:srgbClr val="FF0000"/>
                </a:solidFill>
              </a:rPr>
              <a:t>НЕПРАВИЛЬНОЕ, НЕЗДОРОВОЕ ПИТАНИЕ ЯВЛЯЕТСЯ ГЛАВНОЙ ПРИЧИНОЙ</a:t>
            </a:r>
          </a:p>
          <a:p>
            <a:pPr marR="1080" algn="ctr"/>
            <a:r>
              <a:rPr lang="ru-RU" sz="2400" b="0" i="0" u="none" strike="noStrike" baseline="0" dirty="0"/>
              <a:t>ГИПЕРТОНИИ И СЕРДЕЧНО-СОСУДИСТЫХ ЗАБОЛЕВАНИЙ</a:t>
            </a:r>
          </a:p>
          <a:p>
            <a:pPr marR="1080" algn="ctr"/>
            <a:r>
              <a:rPr lang="ru-RU" sz="2000" b="0" i="0" u="none" strike="noStrike" baseline="0" dirty="0">
                <a:solidFill>
                  <a:srgbClr val="FF0000"/>
                </a:solidFill>
              </a:rPr>
              <a:t>1,5 </a:t>
            </a:r>
            <a:r>
              <a:rPr lang="ru-RU" sz="1400" b="0" i="0" u="none" strike="noStrike" baseline="0" dirty="0">
                <a:solidFill>
                  <a:srgbClr val="FF0000"/>
                </a:solidFill>
              </a:rPr>
              <a:t>МИЛЛИАРДА ЧЕЛОВЕК СТРАДАЕТ ГИПЕРТОНИЕЙ, ИЗВЕСТНОЙ КАК «ТИХИЙ УБИЙЦА».</a:t>
            </a:r>
          </a:p>
          <a:p>
            <a:pPr marR="1080" lvl="1" algn="ctr"/>
            <a:r>
              <a:rPr lang="ru-RU" sz="1100" b="0" i="0" u="none" strike="noStrike" baseline="0" dirty="0"/>
              <a:t>ГИПЕРТОНИЯ ГОДАМИ НЕ ВЫЗЫВАЕТ ВИДИМЫХ СИМПТОМОВ, НО ПОСТЕПЕННО ПРИЧИНЯЕТ ВРЕД ЖИЗНЕННО ВАЖНЫМ ОРГАНАМ: </a:t>
            </a:r>
            <a:r>
              <a:rPr lang="ru-RU" sz="1100" b="0" i="0" u="none" strike="noStrike" baseline="0" dirty="0">
                <a:solidFill>
                  <a:srgbClr val="FF0000"/>
                </a:solidFill>
              </a:rPr>
              <a:t>СЕРДЦУ, </a:t>
            </a:r>
            <a:r>
              <a:rPr lang="ru-RU" sz="1100" b="0" i="0" u="none" strike="noStrike" baseline="0" dirty="0">
                <a:solidFill>
                  <a:srgbClr val="000000"/>
                </a:solidFill>
              </a:rPr>
              <a:t>ЛЕГКИМ, </a:t>
            </a:r>
            <a:r>
              <a:rPr lang="ru-RU" sz="1100" b="0" i="0" u="none" strike="noStrike" baseline="0" dirty="0">
                <a:solidFill>
                  <a:srgbClr val="FF0000"/>
                </a:solidFill>
              </a:rPr>
              <a:t>ПОЧКАМ, </a:t>
            </a:r>
            <a:r>
              <a:rPr lang="ru-RU" sz="1100" b="0" i="0" u="none" strike="noStrike" baseline="0" dirty="0">
                <a:solidFill>
                  <a:srgbClr val="000000"/>
                </a:solidFill>
              </a:rPr>
              <a:t>ВЫЗЫВАЕТ ПРОБЛЕМЫ КРОВООБРАЩЕНИЯ, </a:t>
            </a:r>
            <a:r>
              <a:rPr lang="ru-RU" sz="1100" b="0" i="0" u="none" strike="noStrike" baseline="0" dirty="0">
                <a:solidFill>
                  <a:srgbClr val="FF0000"/>
                </a:solidFill>
              </a:rPr>
              <a:t>СЛАБОУМИЕ, </a:t>
            </a:r>
            <a:r>
              <a:rPr lang="ru-RU" sz="1100" b="0" i="0" u="none" strike="noStrike" baseline="0" dirty="0">
                <a:solidFill>
                  <a:srgbClr val="000000"/>
                </a:solidFill>
              </a:rPr>
              <a:t>ИНСУЛЬТЫ И </a:t>
            </a:r>
            <a:r>
              <a:rPr lang="ru-RU" sz="1100" b="0" i="0" u="none" strike="noStrike" baseline="0" dirty="0">
                <a:solidFill>
                  <a:srgbClr val="FF0000"/>
                </a:solidFill>
              </a:rPr>
              <a:t>ИНФАРКТЫ МИОКАРДА.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50BF8A2-3CBE-49D2-94A7-27D9345DF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792" y="1944300"/>
            <a:ext cx="6299026" cy="4351338"/>
          </a:xfrm>
        </p:spPr>
      </p:pic>
    </p:spTree>
    <p:extLst>
      <p:ext uri="{BB962C8B-B14F-4D97-AF65-F5344CB8AC3E}">
        <p14:creationId xmlns:p14="http://schemas.microsoft.com/office/powerpoint/2010/main" val="784196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F3609-D75F-4820-BF8B-98C4300C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0" u="none" strike="noStrike" baseline="0" dirty="0">
                <a:solidFill>
                  <a:srgbClr val="005F26"/>
                </a:solidFill>
                <a:latin typeface="+mn-lt"/>
              </a:rPr>
              <a:t>КАК СДЕЛАТЬ ЗДОРОВОЕ ПИТАНИЕ РАЦИОНОМ КАЖДОГО ДНЯ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37E1C-D3FB-4439-BD9A-098367E84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60"/>
            <a:ext cx="10515600" cy="504581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0" i="0" u="none" strike="noStrike" baseline="0" dirty="0"/>
              <a:t>Исключите</a:t>
            </a:r>
            <a:r>
              <a:rPr lang="ru-RU" sz="1800" b="0" i="0" u="none" strike="noStrike" baseline="0" dirty="0">
                <a:latin typeface="SourceSerifPro-Regular"/>
              </a:rPr>
              <a:t> из рациона продукты, которые не доставляют организму никаких питательных веществ, но при этом являются источниками компонентов, «перегружающих» организм и мешающих усвоению нужных веществ: алкоголь, колбасные изделия, мясные и рыбные деликатесы (ветчина, балык, икра, паштеты и др.) и копчености, кондитерские изделия, пикантные соленые закуски (крекеры, сухарики, чипсы и др.), сладкие газированные напитки.</a:t>
            </a:r>
          </a:p>
          <a:p>
            <a:endParaRPr lang="ru-RU" sz="1800" b="0" i="0" u="none" strike="noStrike" baseline="0" dirty="0">
              <a:latin typeface="SourceSerifPro-Regular"/>
            </a:endParaRPr>
          </a:p>
          <a:p>
            <a:r>
              <a:rPr lang="ru-RU" sz="1800" b="0" i="0" u="none" strike="noStrike" baseline="0" dirty="0">
                <a:latin typeface="SourceSerifPro-Regular"/>
              </a:rPr>
              <a:t>Составьте рацион, следуя простым правилам здорового питания:</a:t>
            </a:r>
          </a:p>
          <a:p>
            <a:pPr marL="0" indent="0">
              <a:buNone/>
            </a:pPr>
            <a:r>
              <a:rPr lang="ru-RU" sz="2000" b="0" i="0" u="none" strike="noStrike" baseline="0" dirty="0">
                <a:latin typeface="SourceSerifPro-Regular"/>
              </a:rPr>
              <a:t>Основой рациона здорового питания являются растительные продукты и блюда из них, которые могут быть дополнены продуктами животного происхождения. </a:t>
            </a:r>
            <a:r>
              <a:rPr lang="ru-RU" sz="1800" b="0" i="0" u="none" strike="noStrike" baseline="0" dirty="0">
                <a:latin typeface="SourceSerifPro-Regular"/>
              </a:rPr>
              <a:t>Ежедневно в рационе должно быть:</a:t>
            </a:r>
          </a:p>
          <a:p>
            <a:pPr algn="l"/>
            <a:r>
              <a:rPr lang="ru-RU" sz="1600" b="0" i="0" u="none" strike="noStrike" baseline="0" dirty="0">
                <a:latin typeface="SourceSerifPro-Regular"/>
              </a:rPr>
              <a:t>400 г или 5 порций овощей и фруктов, половину из этого количества должны составлять сырые (свежие) продукты</a:t>
            </a:r>
          </a:p>
          <a:p>
            <a:pPr algn="l"/>
            <a:r>
              <a:rPr lang="ru-RU" sz="1600" dirty="0">
                <a:latin typeface="SourceSerifPro-Regular"/>
              </a:rPr>
              <a:t>Зерновые продукты 1 блюдо в день (каша, крупяной гарнир)</a:t>
            </a:r>
          </a:p>
          <a:p>
            <a:pPr algn="l"/>
            <a:r>
              <a:rPr lang="ru-RU" sz="1600" b="0" i="0" u="none" strike="noStrike" baseline="0" dirty="0">
                <a:latin typeface="SourceSerifPro-Regular"/>
              </a:rPr>
              <a:t>Бобовые являются оптимальными источниками растительного белка и пищевых волокон.</a:t>
            </a:r>
          </a:p>
          <a:p>
            <a:pPr algn="l"/>
            <a:r>
              <a:rPr lang="ru-RU" sz="1600" b="0" i="0" u="none" strike="noStrike" baseline="0" dirty="0">
                <a:latin typeface="SourceSerifPro-Regular"/>
              </a:rPr>
              <a:t>Птица (курица, индейка, утка), яйца, рыба и морепродукты являются полезными источниками животного белка.</a:t>
            </a:r>
          </a:p>
          <a:p>
            <a:pPr algn="l"/>
            <a:r>
              <a:rPr lang="ru-RU" sz="1600" b="0" i="0" u="none" strike="noStrike" baseline="0" dirty="0">
                <a:latin typeface="SourceSerifPro-Regular"/>
              </a:rPr>
              <a:t>Молочные продукты — основные источники кальция, поэтому рекомендуется ежедневно потреблять 1-2порции.</a:t>
            </a:r>
          </a:p>
          <a:p>
            <a:pPr algn="l"/>
            <a:r>
              <a:rPr lang="ru-RU" sz="1600" b="0" i="0" u="none" strike="noStrike" baseline="0" dirty="0">
                <a:latin typeface="SourceSerifPro-Regular"/>
              </a:rPr>
              <a:t>Потребление достаточного количества жидкости является важным для здоровья.</a:t>
            </a:r>
            <a:endParaRPr lang="ru-RU" sz="1200" b="0" i="0" u="none" strike="noStrike" baseline="0" dirty="0">
              <a:latin typeface="SourceSerifPro-Regular"/>
            </a:endParaRPr>
          </a:p>
          <a:p>
            <a:pPr marL="0" indent="0">
              <a:buNone/>
            </a:pPr>
            <a:r>
              <a:rPr lang="ru-RU" sz="1600" dirty="0">
                <a:latin typeface="SourceSerifPro-Regular"/>
              </a:rPr>
              <a:t>	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356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DB522-5607-4BA7-A08E-E2FC4EDC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490"/>
            <a:ext cx="10515600" cy="835601"/>
          </a:xfrm>
        </p:spPr>
        <p:txBody>
          <a:bodyPr>
            <a:noAutofit/>
          </a:bodyPr>
          <a:lstStyle/>
          <a:p>
            <a:pPr algn="ctr"/>
            <a:r>
              <a:rPr lang="ru-RU" sz="2800" b="1" i="0" u="none" strike="noStrike" baseline="0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1FDB9-72F2-4302-872F-835DB2008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7892"/>
            <a:ext cx="6033655" cy="423949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/>
              <a:t>Ограничить</a:t>
            </a:r>
            <a:r>
              <a:rPr lang="ru-RU" dirty="0"/>
              <a:t> </a:t>
            </a:r>
            <a:r>
              <a:rPr lang="ru-RU" sz="1800" dirty="0"/>
              <a:t>п</a:t>
            </a:r>
            <a:r>
              <a:rPr lang="ru-RU" sz="1800" b="0" i="0" u="none" strike="noStrike" baseline="0" dirty="0"/>
              <a:t>отребление красного мяса (говядина, свинина, баранина) ввиду высокого содержания насыщенных жиров </a:t>
            </a:r>
            <a:r>
              <a:rPr lang="ru-RU" sz="1800" b="0" i="0" u="none" strike="noStrike" baseline="0" dirty="0" err="1"/>
              <a:t>целесо</a:t>
            </a:r>
            <a:r>
              <a:rPr lang="ru-RU" sz="1800" b="0" i="0" u="none" strike="noStrike" baseline="0" dirty="0"/>
              <a:t>- образно ограничивать до 2-3 раз/</a:t>
            </a:r>
            <a:r>
              <a:rPr lang="ru-RU" sz="1800" b="0" i="0" u="none" strike="noStrike" baseline="0" dirty="0" err="1"/>
              <a:t>нед</a:t>
            </a:r>
            <a:r>
              <a:rPr lang="ru-RU" sz="1800" b="0" i="0" u="none" strike="noStrike" baseline="0" dirty="0"/>
              <a:t>. (не более 300-350 г/</a:t>
            </a:r>
            <a:r>
              <a:rPr lang="ru-RU" sz="1800" b="0" i="0" u="none" strike="noStrike" baseline="0" dirty="0" err="1"/>
              <a:t>нед</a:t>
            </a:r>
            <a:r>
              <a:rPr lang="ru-RU" sz="1800" b="0" i="0" u="none" strike="noStrike" baseline="0" dirty="0"/>
              <a:t>.), а субпродуктов (печень, язык) — до 1-2 раз/мес.</a:t>
            </a:r>
          </a:p>
          <a:p>
            <a:r>
              <a:rPr lang="ru-RU" sz="1800" dirty="0"/>
              <a:t>Потребление красного мяса связано с повышенным риском диабета 2 типа</a:t>
            </a:r>
          </a:p>
          <a:p>
            <a:r>
              <a:rPr lang="ru-RU" sz="1800" dirty="0"/>
              <a:t>По данным Всемирного фонда исследования рака, вы не должны есть более трех порций красного мяса в неделю, что составляет примерно 350-500 граммов в вареном виде. </a:t>
            </a:r>
          </a:p>
          <a:p>
            <a:r>
              <a:rPr lang="ru-RU" sz="1800" dirty="0"/>
              <a:t>употребление около 1,1 порции красного мяса в день, включая говядину, свинину, бизона и оленину, связано с повышением шансов атеросклеротических ССЗ на 22%.</a:t>
            </a:r>
          </a:p>
          <a:p>
            <a:r>
              <a:rPr lang="ru-RU" sz="1800" dirty="0"/>
              <a:t>Потребление красного мяса напрямую связано с повышением уровней мочевой кислоты и повышенным риском развития подагры.</a:t>
            </a:r>
          </a:p>
          <a:p>
            <a:pPr lvl="1"/>
            <a:endParaRPr lang="ru-RU" dirty="0"/>
          </a:p>
        </p:txBody>
      </p:sp>
      <p:pic>
        <p:nvPicPr>
          <p:cNvPr id="4104" name="Picture 8" descr="Что произойдет с вашим организмом, если вы будете есть красное мясо каждый  день - МЕТА">
            <a:extLst>
              <a:ext uri="{FF2B5EF4-FFF2-40B4-BE49-F238E27FC236}">
                <a16:creationId xmlns:a16="http://schemas.microsoft.com/office/drawing/2014/main" id="{CBF27490-AF40-4FE3-9C9E-F3B84478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85" y="1854777"/>
            <a:ext cx="4242089" cy="28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2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21EACB-5010-455D-A521-D8D4A5D52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92" y="1470164"/>
            <a:ext cx="6587836" cy="4351338"/>
          </a:xfrm>
        </p:spPr>
        <p:txBody>
          <a:bodyPr>
            <a:normAutofit/>
          </a:bodyPr>
          <a:lstStyle/>
          <a:p>
            <a:r>
              <a:rPr lang="ru-RU" sz="1800" b="0" i="0" u="none" strike="noStrike" baseline="0" dirty="0"/>
              <a:t>Потребление соли - не более 3-5 г/</a:t>
            </a:r>
            <a:r>
              <a:rPr lang="ru-RU" sz="1800" b="0" i="0" u="none" strike="noStrike" baseline="0" dirty="0" err="1"/>
              <a:t>сут</a:t>
            </a:r>
            <a:r>
              <a:rPr lang="ru-RU" sz="1800" b="0" i="0" u="none" strike="noStrike" baseline="0" dirty="0"/>
              <a:t>. (это 1 ч. ложка «без вер- ха»), включая уже соль, используемую и в приготовлении пищи, и уже содержащеюся в готовых продуктах (хлебобулочные из- </a:t>
            </a:r>
            <a:r>
              <a:rPr lang="ru-RU" sz="1800" b="0" i="0" u="none" strike="noStrike" baseline="0" dirty="0" err="1"/>
              <a:t>делия</a:t>
            </a:r>
            <a:r>
              <a:rPr lang="ru-RU" sz="1800" b="0" i="0" u="none" strike="noStrike" baseline="0" dirty="0"/>
              <a:t>, молочные продукты, консервированная продукция). </a:t>
            </a:r>
          </a:p>
          <a:p>
            <a:r>
              <a:rPr lang="ru-RU" sz="1800" dirty="0"/>
              <a:t>Отдавать предпочтение йодированной пищевой соли,  что позволяет достичь успеха в борьбе с йододефицитными заболеваниями щитовидной железы, представлявшими серьезную угрозу здоровью и жизни сотен миллионов людей. Промышленное йодирование пищевой соли считается важным достижением общественного здравоохранения.</a:t>
            </a:r>
          </a:p>
          <a:p>
            <a:endParaRPr lang="ru-RU" sz="1800" dirty="0"/>
          </a:p>
        </p:txBody>
      </p:sp>
      <p:pic>
        <p:nvPicPr>
          <p:cNvPr id="6146" name="Picture 2" descr="Хотите быть здоровым? Сократите потребление соли!">
            <a:extLst>
              <a:ext uri="{FF2B5EF4-FFF2-40B4-BE49-F238E27FC236}">
                <a16:creationId xmlns:a16="http://schemas.microsoft.com/office/drawing/2014/main" id="{784532F6-FAE0-47C0-8602-F3FF480B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64" y="893762"/>
            <a:ext cx="4612409" cy="27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5E10A-51BA-42B2-A67E-FE704130CD4B}"/>
              </a:ext>
            </a:extLst>
          </p:cNvPr>
          <p:cNvSpPr txBox="1">
            <a:spLocks/>
          </p:cNvSpPr>
          <p:nvPr/>
        </p:nvSpPr>
        <p:spPr>
          <a:xfrm>
            <a:off x="967509" y="200897"/>
            <a:ext cx="10515600" cy="83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6F55EF3-533F-4585-9A94-A09EDD74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2" y="4521205"/>
            <a:ext cx="9894453" cy="186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Ученые назвали, сколько ложек сахара в день можно употреблять без угрозы  для здоровья - МЕТА">
            <a:extLst>
              <a:ext uri="{FF2B5EF4-FFF2-40B4-BE49-F238E27FC236}">
                <a16:creationId xmlns:a16="http://schemas.microsoft.com/office/drawing/2014/main" id="{8FCDC39D-D58D-4917-9919-62F186DF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30" y="1616120"/>
            <a:ext cx="5793509" cy="38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D571968-D1DE-473C-B211-01583640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132898"/>
            <a:ext cx="5793509" cy="5258666"/>
          </a:xfrm>
        </p:spPr>
        <p:txBody>
          <a:bodyPr>
            <a:normAutofit lnSpcReduction="10000"/>
          </a:bodyPr>
          <a:lstStyle/>
          <a:p>
            <a:r>
              <a:rPr lang="ru-RU" sz="1800" b="0" i="0" u="none" strike="noStrike" baseline="0" dirty="0"/>
              <a:t>потребление добавленного сахара</a:t>
            </a:r>
          </a:p>
          <a:p>
            <a:r>
              <a:rPr lang="ru-RU" sz="1800" b="0" i="0" dirty="0">
                <a:solidFill>
                  <a:srgbClr val="000000"/>
                </a:solidFill>
                <a:effectLst/>
                <a:latin typeface="WorldClass"/>
              </a:rPr>
              <a:t>у тех, кто потреблял 17-21% калорий в виде сахара от общей дневной нормы, риск смерти от сердечно-сосудистых заболеваний был на 38% выше, чем у тех, кто потреблял только 8%.</a:t>
            </a:r>
          </a:p>
          <a:p>
            <a:r>
              <a:rPr lang="ru-RU" sz="1800" b="0" i="0" dirty="0">
                <a:solidFill>
                  <a:srgbClr val="000000"/>
                </a:solidFill>
                <a:effectLst/>
                <a:latin typeface="WorldClass"/>
              </a:rPr>
              <a:t>По данным исследования, проведенного среди жителей более 175 стран и опубликованного в международном научном журнале PLOS One, риск развития диабета возрастает на 1,1% на каждые 150 калорий сахара. Это, например, одна бутылка газировки (0,5 л).</a:t>
            </a:r>
          </a:p>
          <a:p>
            <a:r>
              <a:rPr lang="ru-RU" sz="1800" dirty="0">
                <a:solidFill>
                  <a:srgbClr val="000000"/>
                </a:solidFill>
                <a:latin typeface="WorldClass"/>
              </a:rPr>
              <a:t>Учеными было проведено исследование среди подростков (2 300 участников), которое показало, что у тех, кто ежедневно употреблял сахар, риск развития акне вырос на 30%.</a:t>
            </a:r>
          </a:p>
          <a:p>
            <a:r>
              <a:rPr lang="ru-RU" sz="1800" dirty="0">
                <a:solidFill>
                  <a:srgbClr val="000000"/>
                </a:solidFill>
                <a:latin typeface="WorldClass"/>
              </a:rPr>
              <a:t>Ученые утверждают, что женщины, потребляющие большое количество быстрых углеводов, включая сахар, имеют больше морщин, чем те, кто придерживается высокобелковой диеты.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49D495-38F4-49AB-8B37-F2836CC782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2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5DC0D-FB82-4866-801B-5AC300D0B7B4}"/>
              </a:ext>
            </a:extLst>
          </p:cNvPr>
          <p:cNvSpPr txBox="1"/>
          <p:nvPr/>
        </p:nvSpPr>
        <p:spPr>
          <a:xfrm>
            <a:off x="7601528" y="724066"/>
            <a:ext cx="4147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004BA6"/>
                </a:solidFill>
                <a:effectLst/>
                <a:latin typeface="WorldClass"/>
              </a:rPr>
              <a:t>одна бутылка газировки (около 500 мл) содержит 52 грамма сахара, что уже превышает допустимую норму, исходя из ежедневного рациона питания в 2000 калорий.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1CA39-4ACB-43CA-8762-5E747A84865F}"/>
              </a:ext>
            </a:extLst>
          </p:cNvPr>
          <p:cNvSpPr txBox="1"/>
          <p:nvPr/>
        </p:nvSpPr>
        <p:spPr>
          <a:xfrm>
            <a:off x="6208930" y="4892680"/>
            <a:ext cx="360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004BA6"/>
                </a:solidFill>
                <a:effectLst/>
                <a:latin typeface="WorldClass"/>
              </a:rPr>
              <a:t>По данным Всемирной организации здравоохранения, около 422 млн человек во всем мире болеют диабетом, и ежегодно 1,5 млн человек умирают от этого заболевания.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41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E68DD2-8A34-4358-A76E-4C1C15E1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520826"/>
            <a:ext cx="7049655" cy="3827029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</a:rPr>
              <a:t>Здоровому человеку рекомендуется выпивать 250–300 мг кофе в день. Это одна-три чашки кофе. На одну чашку требуется 6–7 г молотого кофе (две чайные ложки без горки). В чашке (150 мл) натурального заваренного кофе содержится 90–130 мг кофеина.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</a:rPr>
              <a:t>Не превышайте допустимую безопасную дозу в 250–300 мг в день.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</a:rPr>
              <a:t>Старайтесь не добавлять сахар, если хотите, чтобы кофе оказывал не только бодрящий эффект, но и способствовал потере веса.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</a:rPr>
              <a:t>Не пейте кофе на ночь, чтобы не нарушать цикл сна.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</a:rPr>
              <a:t>Если классический черный кофе для вас горький, добавьте немного молока. 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1F668F-A665-4770-B69A-43F4BC1898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13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5F26"/>
                </a:solidFill>
                <a:latin typeface="SourceSerifPro-Bold"/>
              </a:rPr>
              <a:t>КАК СДЕЛАТЬ ЗДОРОВОЕ ПИТАНИЕ РАЦИОНОМ КАЖДОГО ДНЯ</a:t>
            </a:r>
            <a:endParaRPr lang="ru-RU" sz="2800" dirty="0"/>
          </a:p>
        </p:txBody>
      </p:sp>
      <p:pic>
        <p:nvPicPr>
          <p:cNvPr id="8194" name="Picture 2" descr="Как кофе влияет на уровень артельного давления и риск артериальной гипертензии?">
            <a:extLst>
              <a:ext uri="{FF2B5EF4-FFF2-40B4-BE49-F238E27FC236}">
                <a16:creationId xmlns:a16="http://schemas.microsoft.com/office/drawing/2014/main" id="{1DB989F5-DD8E-4EEA-9AC2-323C6B318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64" y="1777999"/>
            <a:ext cx="4339937" cy="34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74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2001</Words>
  <Application>Microsoft Office PowerPoint</Application>
  <PresentationFormat>Широкоэкранный</PresentationFormat>
  <Paragraphs>120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Roboto Bold</vt:lpstr>
      <vt:lpstr>SourceSerifPro-Bold</vt:lpstr>
      <vt:lpstr>SourceSerifPro-Regular</vt:lpstr>
      <vt:lpstr>Verdana</vt:lpstr>
      <vt:lpstr>WorldClass</vt:lpstr>
      <vt:lpstr>Тема Office</vt:lpstr>
      <vt:lpstr>ЗДОРОВОЕ ПИТАНИЕ</vt:lpstr>
      <vt:lpstr> НЕЗДОРОВОЕ ПИТАНИЕ – ГЛАВНАЯ ПРИЧИНА ВСЕХ ХРОНИЧЕСКИХ ЗАБОЛЕВАНИЙ. </vt:lpstr>
      <vt:lpstr> ИЗ-ЗА СЕРДЕЧНО-СОСУДИСТЫХ ЗАБОЛЕВАНИЙ, ПРИЧИНЫ СМЕРТНОСТИ №1 В МИРЕ, 500 МИЛЛИОНОВ ЧЕЛОВЕК УМРУТ К 2040 ГОДУ, ЕСЛИ НЕ БУДУТ ПИТАТЬСЯ ПРАВИЛЬНО (ДЛЯ СРАВНЕНИЯ: 500 МИЛЛИОНОВ ЧЕЛОВЕК – ЭТО НАСЕЛЕНИЕ ЦЕЛОЙ ЕВРОПЫ). </vt:lpstr>
      <vt:lpstr>Презентация PowerPoint</vt:lpstr>
      <vt:lpstr>КАК СДЕЛАТЬ ЗДОРОВОЕ ПИТАНИЕ РАЦИОНОМ КАЖДОГО ДНЯ</vt:lpstr>
      <vt:lpstr>КАК СДЕЛАТЬ ЗДОРОВОЕ ПИТАНИЕ РАЦИОНОМ КАЖДОГО ДНЯ</vt:lpstr>
      <vt:lpstr>Презентация PowerPoint</vt:lpstr>
      <vt:lpstr>КАК СДЕЛАТЬ ЗДОРОВОЕ ПИТАНИЕ РАЦИОНОМ КАЖДОГО ДНЯ</vt:lpstr>
      <vt:lpstr>КАК СДЕЛАТЬ ЗДОРОВОЕ ПИТАНИЕ РАЦИОНОМ КАЖДОГО ДНЯ</vt:lpstr>
      <vt:lpstr>КАК СДЕЛАТЬ ЗДОРОВОЕ ПИТАНИЕ РАЦИОНОМ КАЖДОГО ДНЯ</vt:lpstr>
      <vt:lpstr>Презентация PowerPoint</vt:lpstr>
      <vt:lpstr>КАК СДЕЛАТЬ ЗДОРОВОЕ ПИТАНИЕ РАЦИОНОМ КАЖДОГО ДНЯ</vt:lpstr>
      <vt:lpstr>Презентация PowerPoint</vt:lpstr>
      <vt:lpstr>КАК СДЕЛАТЬ ЗДОРОВОЕ ПИТАНИЕ РАЦИОНОМ КАЖДОГО ДНЯ</vt:lpstr>
      <vt:lpstr>Здоровое питание на работе</vt:lpstr>
      <vt:lpstr>Здоровое питание на работе</vt:lpstr>
      <vt:lpstr>Стресс. Десять шагов, чтобы оставаться здоровым</vt:lpstr>
      <vt:lpstr>Кушайте правильно и будьте здоровы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ЗДОРОВОЕ ПИТАНИЕ</dc:title>
  <dc:creator>Yauheni Starynin</dc:creator>
  <cp:lastModifiedBy>Yauheni Starynin</cp:lastModifiedBy>
  <cp:revision>9</cp:revision>
  <dcterms:created xsi:type="dcterms:W3CDTF">2024-08-14T19:52:54Z</dcterms:created>
  <dcterms:modified xsi:type="dcterms:W3CDTF">2024-08-18T19:52:23Z</dcterms:modified>
</cp:coreProperties>
</file>